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9" r:id="rId5"/>
    <p:sldMasterId id="2147483727" r:id="rId6"/>
  </p:sldMasterIdLst>
  <p:notesMasterIdLst>
    <p:notesMasterId r:id="rId25"/>
  </p:notesMasterIdLst>
  <p:sldIdLst>
    <p:sldId id="285" r:id="rId7"/>
    <p:sldId id="260" r:id="rId8"/>
    <p:sldId id="325" r:id="rId9"/>
    <p:sldId id="326" r:id="rId10"/>
    <p:sldId id="330" r:id="rId11"/>
    <p:sldId id="331" r:id="rId12"/>
    <p:sldId id="332" r:id="rId13"/>
    <p:sldId id="333" r:id="rId14"/>
    <p:sldId id="335" r:id="rId15"/>
    <p:sldId id="336" r:id="rId16"/>
    <p:sldId id="337" r:id="rId17"/>
    <p:sldId id="334" r:id="rId18"/>
    <p:sldId id="338" r:id="rId19"/>
    <p:sldId id="299" r:id="rId20"/>
    <p:sldId id="329" r:id="rId21"/>
    <p:sldId id="328" r:id="rId22"/>
    <p:sldId id="327" r:id="rId23"/>
    <p:sldId id="300" r:id="rId24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8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56" userDrawn="1">
          <p15:clr>
            <a:srgbClr val="A4A3A4"/>
          </p15:clr>
        </p15:guide>
        <p15:guide id="26" pos="336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95A5D"/>
    <a:srgbClr val="DCDCDC"/>
    <a:srgbClr val="F2F4F4"/>
    <a:srgbClr val="414042"/>
    <a:srgbClr val="0E2735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8" autoAdjust="0"/>
    <p:restoredTop sz="94825" autoAdjust="0"/>
  </p:normalViewPr>
  <p:slideViewPr>
    <p:cSldViewPr snapToGrid="0" showGuides="1">
      <p:cViewPr varScale="1">
        <p:scale>
          <a:sx n="82" d="100"/>
          <a:sy n="82" d="100"/>
        </p:scale>
        <p:origin x="192" y="256"/>
      </p:cViewPr>
      <p:guideLst>
        <p:guide orient="horz" pos="1488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56"/>
        <p:guide pos="336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4/5/19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30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5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5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5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9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67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1232D-02AD-466D-A6B8-495DC7E64BE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25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35"/>
            <a:ext cx="1357299" cy="814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6" y="5952759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82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37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8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1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1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480" y="1645920"/>
            <a:ext cx="6400800" cy="5087619"/>
          </a:xfr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>
                <a:solidFill>
                  <a:schemeClr val="tx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8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86901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3512" y="1645922"/>
            <a:ext cx="3657600" cy="26862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512" y="4774603"/>
            <a:ext cx="3657600" cy="18928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30"/>
            <a:ext cx="8328074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1480" y="164593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55" y="1645922"/>
            <a:ext cx="13510261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675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8299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09923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5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9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3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2" y="183899"/>
            <a:ext cx="13509858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55" y="1645920"/>
            <a:ext cx="13510261" cy="5303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308"/>
            <a:ext cx="14630400" cy="82250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2589446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72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C184B-EFF1-FC42-ACB9-16B711681355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114815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2C44C-5305-B14C-BBB0-B6B7CFA8FA7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38298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473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7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49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31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94113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022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6100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7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96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1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98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46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1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93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312576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95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59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639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49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892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2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1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B2957-3B97-044C-96D9-919F122A473E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36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243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35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1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1591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38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963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6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375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463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1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4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30519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93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93800A-CE83-8544-84D0-9EEFD65420C6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20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851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1633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1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628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3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2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852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bg>
      <p:bgPr>
        <a:gradFill>
          <a:gsLst>
            <a:gs pos="0">
              <a:srgbClr val="00045B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219368" tIns="175493" rIns="219368" bIns="175493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AE2DB-60DA-C440-A99F-9A4203E7F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839" y="7338231"/>
            <a:ext cx="635000" cy="381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E6C29387-8DE3-1947-9C9D-EAAD17F88D7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61926" y="7580731"/>
            <a:ext cx="3962400" cy="12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80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A9B98-C7D1-264F-A841-0D39BFADD677}"/>
              </a:ext>
            </a:extLst>
          </p:cNvPr>
          <p:cNvSpPr txBox="1"/>
          <p:nvPr userDrawn="1"/>
        </p:nvSpPr>
        <p:spPr>
          <a:xfrm>
            <a:off x="5804854" y="7727594"/>
            <a:ext cx="2957736" cy="521048"/>
          </a:xfrm>
          <a:prstGeom prst="rect">
            <a:avLst/>
          </a:prstGeom>
          <a:noFill/>
        </p:spPr>
        <p:txBody>
          <a:bodyPr wrap="none" lIns="182808" tIns="146245" rIns="182808" bIns="146245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rgbClr val="69AF34"/>
                </a:solidFill>
                <a:latin typeface="Arial"/>
              </a:rPr>
              <a:t>Amazon Confidential -- DND</a:t>
            </a:r>
          </a:p>
        </p:txBody>
      </p:sp>
    </p:spTree>
    <p:extLst>
      <p:ext uri="{BB962C8B-B14F-4D97-AF65-F5344CB8AC3E}">
        <p14:creationId xmlns:p14="http://schemas.microsoft.com/office/powerpoint/2010/main" val="18909539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D7CECE-D438-CD4C-8D05-843868178D8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E277-02CF-4A4A-A4A0-620880AAE48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P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BE5736-B18C-C44C-8013-17CDACE3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3F4F-E362-5848-B7C6-42C3641EFCCF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2" y="182880"/>
            <a:ext cx="13513954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6" y="1645920"/>
            <a:ext cx="13513954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  <p:sldLayoutId id="2147483708" r:id="rId23"/>
    <p:sldLayoutId id="2147483725" r:id="rId24"/>
    <p:sldLayoutId id="2147483726" r:id="rId25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2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4" pos="88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24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655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7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10" Type="http://schemas.openxmlformats.org/officeDocument/2006/relationships/image" Target="../media/image31.tiff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tif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svg"/><Relationship Id="rId26" Type="http://schemas.openxmlformats.org/officeDocument/2006/relationships/image" Target="../media/image64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5" Type="http://schemas.microsoft.com/office/2007/relationships/hdphoto" Target="../media/hdphoto1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5.svg"/><Relationship Id="rId20" Type="http://schemas.openxmlformats.org/officeDocument/2006/relationships/image" Target="../media/image59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5.png"/><Relationship Id="rId10" Type="http://schemas.openxmlformats.org/officeDocument/2006/relationships/image" Target="../media/image49.svg"/><Relationship Id="rId19" Type="http://schemas.openxmlformats.org/officeDocument/2006/relationships/image" Target="../media/image58.png"/><Relationship Id="rId31" Type="http://schemas.openxmlformats.org/officeDocument/2006/relationships/image" Target="../media/image68.pn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1.png"/><Relationship Id="rId27" Type="http://schemas.microsoft.com/office/2007/relationships/hdphoto" Target="../media/hdphoto2.wdp"/><Relationship Id="rId30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CCF0C0F-1A6B-1645-B60E-BB747DA69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5950357"/>
            <a:ext cx="5892800" cy="610466"/>
          </a:xfrm>
        </p:spPr>
        <p:txBody>
          <a:bodyPr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376" y="2450817"/>
            <a:ext cx="11719981" cy="1191259"/>
          </a:xfrm>
        </p:spPr>
        <p:txBody>
          <a:bodyPr/>
          <a:lstStyle/>
          <a:p>
            <a:r>
              <a:rPr lang="en-US" sz="4800" dirty="0"/>
              <a:t>Amazon SageMaker Workshop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E46925-096C-E14E-833E-95A7D3E85E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" y="4253737"/>
            <a:ext cx="9666531" cy="1231243"/>
          </a:xfrm>
        </p:spPr>
        <p:txBody>
          <a:bodyPr/>
          <a:lstStyle/>
          <a:p>
            <a:endParaRPr lang="en-US" sz="26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E5E68B6-02F0-0741-B884-275FB189C1EB}"/>
              </a:ext>
            </a:extLst>
          </p:cNvPr>
          <p:cNvSpPr txBox="1">
            <a:spLocks/>
          </p:cNvSpPr>
          <p:nvPr/>
        </p:nvSpPr>
        <p:spPr>
          <a:xfrm>
            <a:off x="548640" y="6560838"/>
            <a:ext cx="5892800" cy="591819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 txBox="1">
            <a:spLocks/>
          </p:cNvSpPr>
          <p:nvPr/>
        </p:nvSpPr>
        <p:spPr>
          <a:xfrm>
            <a:off x="3616043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explore and refine models in a Notebook Instance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9783" y="200355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Training</a:t>
            </a:r>
            <a:r>
              <a:rPr lang="en-US" sz="4000" dirty="0">
                <a:solidFill>
                  <a:schemeClr val="tx1"/>
                </a:solidFill>
              </a:rPr>
              <a:t>:  BYO Script Mode with Prebuilt Containers</a:t>
            </a:r>
          </a:p>
        </p:txBody>
      </p:sp>
      <p:pic>
        <p:nvPicPr>
          <p:cNvPr id="8" name="Picture 6" descr="mage result for mx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83" y="2846230"/>
            <a:ext cx="2131032" cy="728626"/>
          </a:xfrm>
          <a:prstGeom prst="rect">
            <a:avLst/>
          </a:prstGeom>
          <a:solidFill>
            <a:schemeClr val="tx1">
              <a:lumMod val="50000"/>
            </a:schemeClr>
          </a:solidFill>
          <a:extLst/>
        </p:spPr>
      </p:pic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1227" y="2048550"/>
            <a:ext cx="3258944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94" y="3777760"/>
            <a:ext cx="2889213" cy="6054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01FAABB-EAEC-7F47-A2CD-1A8E292949B1}"/>
              </a:ext>
            </a:extLst>
          </p:cNvPr>
          <p:cNvSpPr txBox="1">
            <a:spLocks/>
          </p:cNvSpPr>
          <p:nvPr/>
        </p:nvSpPr>
        <p:spPr>
          <a:xfrm>
            <a:off x="11543096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deploy to production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2182846A-928E-D447-A030-6E0D648EC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3" y="2793895"/>
            <a:ext cx="1766216" cy="1766216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1A57526B-8D51-5B4F-A071-FB4D0123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31" y="1738166"/>
            <a:ext cx="2430506" cy="243050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B71322-4B05-A744-BA13-76B48F034063}"/>
              </a:ext>
            </a:extLst>
          </p:cNvPr>
          <p:cNvSpPr/>
          <p:nvPr/>
        </p:nvSpPr>
        <p:spPr>
          <a:xfrm>
            <a:off x="1503682" y="3230879"/>
            <a:ext cx="1158240" cy="1361442"/>
          </a:xfrm>
          <a:prstGeom prst="roundRect">
            <a:avLst/>
          </a:prstGeom>
          <a:noFill/>
          <a:ln w="254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1EC74AB-0783-AE44-AB77-339DBD5AEA47}"/>
              </a:ext>
            </a:extLst>
          </p:cNvPr>
          <p:cNvSpPr txBox="1">
            <a:spLocks/>
          </p:cNvSpPr>
          <p:nvPr/>
        </p:nvSpPr>
        <p:spPr>
          <a:xfrm>
            <a:off x="942819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Sample your data…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0063A99-6030-3541-8D00-FB81851CEC68}"/>
              </a:ext>
            </a:extLst>
          </p:cNvPr>
          <p:cNvSpPr txBox="1">
            <a:spLocks/>
          </p:cNvSpPr>
          <p:nvPr/>
        </p:nvSpPr>
        <p:spPr>
          <a:xfrm>
            <a:off x="7718466" y="5800542"/>
            <a:ext cx="3334453" cy="19851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Use the same code to train on the full dataset in a cluster of GPU instances…</a:t>
            </a: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B1BB33CE-FDA2-2B4A-8BB7-A36DC8212122}"/>
              </a:ext>
            </a:extLst>
          </p:cNvPr>
          <p:cNvSpPr/>
          <p:nvPr/>
        </p:nvSpPr>
        <p:spPr>
          <a:xfrm rot="5400000">
            <a:off x="9848946" y="3584050"/>
            <a:ext cx="430483" cy="459504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9AD02F-FE72-4C47-8B4F-508FAD8B0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131" y="2962018"/>
            <a:ext cx="4098614" cy="24591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68167-0358-1D4A-91A0-008DC96337DD}"/>
              </a:ext>
            </a:extLst>
          </p:cNvPr>
          <p:cNvGrpSpPr/>
          <p:nvPr/>
        </p:nvGrpSpPr>
        <p:grpSpPr>
          <a:xfrm>
            <a:off x="9073406" y="4029044"/>
            <a:ext cx="2937051" cy="1762232"/>
            <a:chOff x="5518478" y="2518152"/>
            <a:chExt cx="1835657" cy="110139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D70FA7-8283-6749-9ADD-AD25711E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8478" y="2518152"/>
              <a:ext cx="1835657" cy="11013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2AB428-FBDC-FA43-BD68-7ADA930E542C}"/>
                </a:ext>
              </a:extLst>
            </p:cNvPr>
            <p:cNvSpPr/>
            <p:nvPr/>
          </p:nvSpPr>
          <p:spPr>
            <a:xfrm>
              <a:off x="6731000" y="3038247"/>
              <a:ext cx="623135" cy="98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Picture 18" descr="mage result for tensorflow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75" y="1211794"/>
            <a:ext cx="3610869" cy="65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28A1931-F227-5B45-A103-82AADAD75A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0800" y="4231090"/>
            <a:ext cx="1981200" cy="162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4"/>
    </mc:Choice>
    <mc:Fallback xmlns="">
      <p:transition spd="slow" advTm="3570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01251" y="3188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rgbClr val="000000"/>
                </a:solidFill>
              </a:rPr>
              <a:t>Training</a:t>
            </a:r>
            <a:r>
              <a:rPr lang="en-US" sz="4000" dirty="0">
                <a:solidFill>
                  <a:srgbClr val="000000"/>
                </a:solidFill>
              </a:rPr>
              <a:t>:  Bring Your Own Algorithm (BYOA) using Docker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46" y="3458791"/>
            <a:ext cx="2670819" cy="199284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BDC811-48A8-1646-B24A-4BA142FF5B5F}"/>
              </a:ext>
            </a:extLst>
          </p:cNvPr>
          <p:cNvSpPr txBox="1">
            <a:spLocks/>
          </p:cNvSpPr>
          <p:nvPr/>
        </p:nvSpPr>
        <p:spPr>
          <a:xfrm>
            <a:off x="6163018" y="6067166"/>
            <a:ext cx="3116275" cy="1281901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add algorithm code to a Docker container...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66" y="2141377"/>
            <a:ext cx="1699693" cy="1317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DC0FA2-8A06-0748-91A0-689388B20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318" y="1620473"/>
            <a:ext cx="2194560" cy="2194560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5697D8F-B45D-D94C-A73A-F13C60A891AD}"/>
              </a:ext>
            </a:extLst>
          </p:cNvPr>
          <p:cNvSpPr txBox="1">
            <a:spLocks/>
          </p:cNvSpPr>
          <p:nvPr/>
        </p:nvSpPr>
        <p:spPr>
          <a:xfrm>
            <a:off x="1390672" y="6068520"/>
            <a:ext cx="3116275" cy="87414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Pick your preferred technology...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AE563F6C-A46C-5D4F-B7A8-391697C31EDF}"/>
              </a:ext>
            </a:extLst>
          </p:cNvPr>
          <p:cNvSpPr txBox="1">
            <a:spLocks/>
          </p:cNvSpPr>
          <p:nvPr/>
        </p:nvSpPr>
        <p:spPr>
          <a:xfrm>
            <a:off x="9833735" y="6067166"/>
            <a:ext cx="3882691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</a:t>
            </a:r>
            <a:r>
              <a:rPr lang="en-US" sz="2600" dirty="0">
                <a:solidFill>
                  <a:srgbClr val="000000"/>
                </a:solidFill>
              </a:rPr>
              <a:t>publish</a:t>
            </a:r>
            <a:r>
              <a:rPr lang="is-IS" sz="2600" dirty="0">
                <a:solidFill>
                  <a:srgbClr val="000000"/>
                </a:solidFill>
              </a:rPr>
              <a:t> image to ECR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35227A-80A2-194C-A0AD-465CF0666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08" y="1686665"/>
            <a:ext cx="1821157" cy="1821157"/>
          </a:xfrm>
          <a:prstGeom prst="rect">
            <a:avLst/>
          </a:prstGeom>
        </p:spPr>
      </p:pic>
      <p:sp>
        <p:nvSpPr>
          <p:cNvPr id="24" name="Bent Arrow 23">
            <a:extLst>
              <a:ext uri="{FF2B5EF4-FFF2-40B4-BE49-F238E27FC236}">
                <a16:creationId xmlns:a16="http://schemas.microsoft.com/office/drawing/2014/main" id="{D9B883B4-7F60-6B44-AD50-841B607159A0}"/>
              </a:ext>
            </a:extLst>
          </p:cNvPr>
          <p:cNvSpPr/>
          <p:nvPr/>
        </p:nvSpPr>
        <p:spPr>
          <a:xfrm rot="5400000">
            <a:off x="7927830" y="2739766"/>
            <a:ext cx="514581" cy="521530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4735327-F4C8-3B47-8DBF-18FC78B1BF07}"/>
              </a:ext>
            </a:extLst>
          </p:cNvPr>
          <p:cNvSpPr txBox="1">
            <a:spLocks/>
          </p:cNvSpPr>
          <p:nvPr/>
        </p:nvSpPr>
        <p:spPr>
          <a:xfrm>
            <a:off x="10081157" y="4400399"/>
            <a:ext cx="3116275" cy="820646"/>
          </a:xfrm>
          <a:prstGeom prst="rect">
            <a:avLst/>
          </a:prstGeom>
          <a:solidFill>
            <a:schemeClr val="bg1"/>
          </a:solidFill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b="1" dirty="0">
                <a:solidFill>
                  <a:srgbClr val="000000"/>
                </a:solidFill>
              </a:rPr>
              <a:t>Amazon ECR</a:t>
            </a:r>
            <a:endParaRPr lang="en-US" sz="2600" b="1" dirty="0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6" y="2246348"/>
            <a:ext cx="1759909" cy="1816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3" y="4589194"/>
            <a:ext cx="1699693" cy="485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8132" y="4470400"/>
            <a:ext cx="149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596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2"/>
    </mc:Choice>
    <mc:Fallback xmlns="">
      <p:transition spd="slow" advTm="163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 txBox="1">
            <a:spLocks/>
          </p:cNvSpPr>
          <p:nvPr/>
        </p:nvSpPr>
        <p:spPr>
          <a:xfrm>
            <a:off x="570587" y="5174363"/>
            <a:ext cx="3114110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solidFill>
                  <a:srgbClr val="000000"/>
                </a:solidFill>
              </a:rPr>
              <a:t>One step deployment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4002107" y="5174363"/>
            <a:ext cx="3116275" cy="21577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Low latency, high throughput, and high reliability:</a:t>
            </a:r>
          </a:p>
          <a:p>
            <a:pPr algn="ctr"/>
            <a:r>
              <a:rPr lang="en-US" sz="2600" dirty="0">
                <a:solidFill>
                  <a:srgbClr val="000000"/>
                </a:solidFill>
              </a:rPr>
              <a:t>real time </a:t>
            </a:r>
            <a:r>
              <a:rPr lang="en-US" sz="2600" b="1" i="1" dirty="0">
                <a:solidFill>
                  <a:srgbClr val="000000"/>
                </a:solidFill>
              </a:rPr>
              <a:t>or</a:t>
            </a:r>
            <a:r>
              <a:rPr lang="en-US" sz="2600" dirty="0">
                <a:solidFill>
                  <a:srgbClr val="000000"/>
                </a:solidFill>
              </a:rPr>
              <a:t> batch transform</a:t>
            </a: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7435795" y="5174363"/>
            <a:ext cx="3116275" cy="11925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A/B testing</a:t>
            </a:r>
          </a:p>
          <a:p>
            <a:pPr algn="ctr"/>
            <a:r>
              <a:rPr lang="en-US" sz="2600" dirty="0">
                <a:solidFill>
                  <a:srgbClr val="000000"/>
                </a:solidFill>
              </a:rPr>
              <a:t>built-in</a:t>
            </a: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10869485" y="5174363"/>
            <a:ext cx="3116275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Use your own model</a:t>
            </a:r>
          </a:p>
        </p:txBody>
      </p:sp>
      <p:pic>
        <p:nvPicPr>
          <p:cNvPr id="6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2978" y="2033339"/>
            <a:ext cx="2794406" cy="2794406"/>
          </a:xfrm>
          <a:prstGeom prst="rect">
            <a:avLst/>
          </a:prstGeom>
        </p:spPr>
      </p:pic>
      <p:pic>
        <p:nvPicPr>
          <p:cNvPr id="7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55" y="2033339"/>
            <a:ext cx="2794406" cy="2794406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52634" y="2115211"/>
            <a:ext cx="1611510" cy="1611510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570584" y="555955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600" b="1" dirty="0">
                <a:solidFill>
                  <a:srgbClr val="000000"/>
                </a:solidFill>
              </a:rPr>
              <a:t>Hosting</a:t>
            </a:r>
            <a:r>
              <a:rPr lang="en-US" sz="3600" dirty="0">
                <a:solidFill>
                  <a:srgbClr val="000000"/>
                </a:solidFill>
              </a:rPr>
              <a:t>:  Automated Model Deployment &amp; Autoscaling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55" y="3153977"/>
            <a:ext cx="1655611" cy="16556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435" y="2133371"/>
            <a:ext cx="2694374" cy="26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3"/>
    </mc:Choice>
    <mc:Fallback xmlns="">
      <p:transition spd="slow" advTm="4998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scovery &amp;…"/>
          <p:cNvSpPr txBox="1"/>
          <p:nvPr/>
        </p:nvSpPr>
        <p:spPr>
          <a:xfrm>
            <a:off x="580769" y="6258343"/>
            <a:ext cx="3413653" cy="67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FRAMEWORKS &amp; INFRASTRUCTURE</a:t>
            </a:r>
            <a:endParaRPr sz="1400" kern="0" spc="267" dirty="0">
              <a:solidFill>
                <a:srgbClr val="FF99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Discovery &amp;…">
            <a:extLst>
              <a:ext uri="{FF2B5EF4-FFF2-40B4-BE49-F238E27FC236}">
                <a16:creationId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2373379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</a:t>
            </a:r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sp>
        <p:nvSpPr>
          <p:cNvPr id="5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2479514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Polly">
            <a:extLst>
              <a:ext uri="{FF2B5EF4-FFF2-40B4-BE49-F238E27FC236}">
                <a16:creationId xmlns:a16="http://schemas.microsoft.com/office/drawing/2014/main" id="{EA0F1E69-BEAB-F743-9B15-EDEEF01C08DF}"/>
              </a:ext>
            </a:extLst>
          </p:cNvPr>
          <p:cNvSpPr txBox="1"/>
          <p:nvPr/>
        </p:nvSpPr>
        <p:spPr>
          <a:xfrm>
            <a:off x="6372568" y="2784220"/>
            <a:ext cx="532960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POLLY</a:t>
            </a:r>
          </a:p>
        </p:txBody>
      </p:sp>
      <p:sp>
        <p:nvSpPr>
          <p:cNvPr id="7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108327" y="2784219"/>
            <a:ext cx="1068494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TRANSCRIBE</a:t>
            </a:r>
          </a:p>
        </p:txBody>
      </p:sp>
      <p:sp>
        <p:nvSpPr>
          <p:cNvPr id="8" name="Translate">
            <a:extLst>
              <a:ext uri="{FF2B5EF4-FFF2-40B4-BE49-F238E27FC236}">
                <a16:creationId xmlns:a16="http://schemas.microsoft.com/office/drawing/2014/main" id="{F2E114E5-BE83-AF4D-B066-F24121262C28}"/>
              </a:ext>
            </a:extLst>
          </p:cNvPr>
          <p:cNvSpPr txBox="1"/>
          <p:nvPr/>
        </p:nvSpPr>
        <p:spPr>
          <a:xfrm>
            <a:off x="8627919" y="2784219"/>
            <a:ext cx="988011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TRANSLATE</a:t>
            </a:r>
          </a:p>
        </p:txBody>
      </p:sp>
      <p:sp>
        <p:nvSpPr>
          <p:cNvPr id="9" name="Comprehend">
            <a:extLst>
              <a:ext uri="{FF2B5EF4-FFF2-40B4-BE49-F238E27FC236}">
                <a16:creationId xmlns:a16="http://schemas.microsoft.com/office/drawing/2014/main" id="{828EEAE6-155B-AF46-873E-0C2BA5594218}"/>
              </a:ext>
            </a:extLst>
          </p:cNvPr>
          <p:cNvSpPr txBox="1"/>
          <p:nvPr/>
        </p:nvSpPr>
        <p:spPr>
          <a:xfrm>
            <a:off x="9830774" y="2784217"/>
            <a:ext cx="11715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COMPREHEND</a:t>
            </a:r>
          </a:p>
        </p:txBody>
      </p:sp>
      <p:sp>
        <p:nvSpPr>
          <p:cNvPr id="10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243507" y="2784220"/>
            <a:ext cx="299563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LEX</a:t>
            </a:r>
          </a:p>
        </p:txBody>
      </p:sp>
      <p:sp>
        <p:nvSpPr>
          <p:cNvPr id="11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3800773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ekognition">
            <a:extLst>
              <a:ext uri="{FF2B5EF4-FFF2-40B4-BE49-F238E27FC236}">
                <a16:creationId xmlns:a16="http://schemas.microsoft.com/office/drawing/2014/main" id="{68C73B96-C0F8-E54C-A655-23FF11ABD2C3}"/>
              </a:ext>
            </a:extLst>
          </p:cNvPr>
          <p:cNvSpPr txBox="1"/>
          <p:nvPr/>
        </p:nvSpPr>
        <p:spPr>
          <a:xfrm>
            <a:off x="4091386" y="1843702"/>
            <a:ext cx="59708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Vision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ekognition">
            <a:extLst>
              <a:ext uri="{FF2B5EF4-FFF2-40B4-BE49-F238E27FC236}">
                <a16:creationId xmlns:a16="http://schemas.microsoft.com/office/drawing/2014/main" id="{2C87CEF6-2B5C-5E4A-B5E5-F69D0253E202}"/>
              </a:ext>
            </a:extLst>
          </p:cNvPr>
          <p:cNvSpPr txBox="1"/>
          <p:nvPr/>
        </p:nvSpPr>
        <p:spPr>
          <a:xfrm>
            <a:off x="6825966" y="1843702"/>
            <a:ext cx="68833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Speech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ekognition">
            <a:extLst>
              <a:ext uri="{FF2B5EF4-FFF2-40B4-BE49-F238E27FC236}">
                <a16:creationId xmlns:a16="http://schemas.microsoft.com/office/drawing/2014/main" id="{C9B6A9BC-E926-184E-A0E1-C864874F8BE5}"/>
              </a:ext>
            </a:extLst>
          </p:cNvPr>
          <p:cNvSpPr txBox="1"/>
          <p:nvPr/>
        </p:nvSpPr>
        <p:spPr>
          <a:xfrm>
            <a:off x="9308223" y="1843702"/>
            <a:ext cx="924208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Language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0719708" y="1843702"/>
            <a:ext cx="866385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Chatbots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Graphic 2">
            <a:extLst>
              <a:ext uri="{FF2B5EF4-FFF2-40B4-BE49-F238E27FC236}">
                <a16:creationId xmlns:a16="http://schemas.microsoft.com/office/drawing/2014/main" id="{2BEFC8C3-5AF4-4A85-A7A4-E6B49ED0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1799" y="2278943"/>
            <a:ext cx="417032" cy="41703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7F776313-5DB7-4519-BCBE-46CFAC1DC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9323" y="2294811"/>
            <a:ext cx="382208" cy="382208"/>
          </a:xfrm>
          <a:prstGeom prst="rect">
            <a:avLst/>
          </a:prstGeom>
        </p:spPr>
      </p:pic>
      <p:pic>
        <p:nvPicPr>
          <p:cNvPr id="18" name="Graphic 16">
            <a:extLst>
              <a:ext uri="{FF2B5EF4-FFF2-40B4-BE49-F238E27FC236}">
                <a16:creationId xmlns:a16="http://schemas.microsoft.com/office/drawing/2014/main" id="{4D07E88A-3E5B-409A-93D2-6FED91E60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0658" y="2302642"/>
            <a:ext cx="382210" cy="382210"/>
          </a:xfrm>
          <a:prstGeom prst="rect">
            <a:avLst/>
          </a:prstGeom>
        </p:spPr>
      </p:pic>
      <p:pic>
        <p:nvPicPr>
          <p:cNvPr id="19" name="Graphic 43">
            <a:extLst>
              <a:ext uri="{FF2B5EF4-FFF2-40B4-BE49-F238E27FC236}">
                <a16:creationId xmlns:a16="http://schemas.microsoft.com/office/drawing/2014/main" id="{D3D01467-401C-40A3-A528-E2F0F4892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9339" y="2294811"/>
            <a:ext cx="404499" cy="404499"/>
          </a:xfrm>
          <a:prstGeom prst="rect">
            <a:avLst/>
          </a:prstGeom>
        </p:spPr>
      </p:pic>
      <p:pic>
        <p:nvPicPr>
          <p:cNvPr id="20" name="Graphic 46">
            <a:extLst>
              <a:ext uri="{FF2B5EF4-FFF2-40B4-BE49-F238E27FC236}">
                <a16:creationId xmlns:a16="http://schemas.microsoft.com/office/drawing/2014/main" id="{6F0E9516-62B1-4E9E-8AD2-6FFFB90868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4701" y="2294821"/>
            <a:ext cx="382211" cy="382211"/>
          </a:xfrm>
          <a:prstGeom prst="rect">
            <a:avLst/>
          </a:prstGeom>
        </p:spPr>
      </p:pic>
      <p:pic>
        <p:nvPicPr>
          <p:cNvPr id="21" name="Graphic 47">
            <a:extLst>
              <a:ext uri="{FF2B5EF4-FFF2-40B4-BE49-F238E27FC236}">
                <a16:creationId xmlns:a16="http://schemas.microsoft.com/office/drawing/2014/main" id="{A4C960DE-7194-4929-B802-28E340E17C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8192" y="2283973"/>
            <a:ext cx="330438" cy="367155"/>
          </a:xfrm>
          <a:prstGeom prst="rect">
            <a:avLst/>
          </a:prstGeom>
        </p:spPr>
      </p:pic>
      <p:pic>
        <p:nvPicPr>
          <p:cNvPr id="22" name="Graphic 48">
            <a:extLst>
              <a:ext uri="{FF2B5EF4-FFF2-40B4-BE49-F238E27FC236}">
                <a16:creationId xmlns:a16="http://schemas.microsoft.com/office/drawing/2014/main" id="{3F69763F-39E0-46A1-8EF7-CD0CF1F238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5987" y="2278944"/>
            <a:ext cx="381171" cy="381171"/>
          </a:xfrm>
          <a:prstGeom prst="rect">
            <a:avLst/>
          </a:prstGeom>
        </p:spPr>
      </p:pic>
      <p:sp>
        <p:nvSpPr>
          <p:cNvPr id="23" name="Discovery &amp;…"/>
          <p:cNvSpPr txBox="1"/>
          <p:nvPr/>
        </p:nvSpPr>
        <p:spPr>
          <a:xfrm>
            <a:off x="7571490" y="3631787"/>
            <a:ext cx="2288744" cy="396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>
              <a:defRPr sz="3500" b="1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b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</a:t>
            </a:r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AGEMAKER</a:t>
            </a:r>
          </a:p>
        </p:txBody>
      </p:sp>
      <p:pic>
        <p:nvPicPr>
          <p:cNvPr id="24" name="Graphic 1">
            <a:extLst>
              <a:ext uri="{FF2B5EF4-FFF2-40B4-BE49-F238E27FC236}">
                <a16:creationId xmlns:a16="http://schemas.microsoft.com/office/drawing/2014/main" id="{7DE72512-E6B3-41FB-92E8-7FCC8C1403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64362" y="3637533"/>
            <a:ext cx="368389" cy="375757"/>
          </a:xfrm>
          <a:prstGeom prst="rect">
            <a:avLst/>
          </a:prstGeom>
        </p:spPr>
      </p:pic>
      <p:sp>
        <p:nvSpPr>
          <p:cNvPr id="25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3795637" y="4245359"/>
            <a:ext cx="851093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814235" y="4099635"/>
            <a:ext cx="868325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963986" y="4236220"/>
            <a:ext cx="852890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915542" y="2786907"/>
            <a:ext cx="886368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741848" y="1848827"/>
            <a:ext cx="1109356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Forecasting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41436" y="2780654"/>
            <a:ext cx="8653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TEXTRACT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3073923" y="2788309"/>
            <a:ext cx="1186986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2900747" y="1857299"/>
            <a:ext cx="1523880" cy="21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2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Recommendations</a:t>
            </a:r>
            <a:endParaRPr sz="12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11553251" y="4243524"/>
            <a:ext cx="1104068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60074" y="4539190"/>
            <a:ext cx="240587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algorithms &amp; notebooks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91015" y="4773199"/>
            <a:ext cx="32902" cy="289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78717" y="4795187"/>
            <a:ext cx="2703394" cy="340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labeling  (</a:t>
            </a:r>
            <a:r>
              <a:rPr lang="en-US" sz="10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GROUND TRUTH)</a:t>
            </a:r>
          </a:p>
          <a:p>
            <a:pPr defTabSz="939749" hangingPunct="0"/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20439" y="4524393"/>
            <a:ext cx="245307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model training &amp; tuning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54732" y="4797995"/>
            <a:ext cx="1549246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Optimization  (</a:t>
            </a:r>
            <a:r>
              <a:rPr lang="en-US" sz="1000" kern="0" spc="352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NEO)</a:t>
            </a:r>
            <a:endParaRPr sz="1000" kern="0" spc="352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150565" y="4525638"/>
            <a:ext cx="256846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deployment &amp; hosting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Discovery &amp;…">
            <a:extLst>
              <a:ext uri="{FF2B5EF4-FFF2-40B4-BE49-F238E27FC236}">
                <a16:creationId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4262446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A99B8B-A8A7-4E68-8E37-CC2D535B431B}"/>
              </a:ext>
            </a:extLst>
          </p:cNvPr>
          <p:cNvGrpSpPr/>
          <p:nvPr/>
        </p:nvGrpSpPr>
        <p:grpSpPr>
          <a:xfrm>
            <a:off x="5480876" y="6338221"/>
            <a:ext cx="1024779" cy="643174"/>
            <a:chOff x="5102736" y="6039206"/>
            <a:chExt cx="1128088" cy="64458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725BCF-77E8-42C1-AE4A-75846DAB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736" y="6039206"/>
              <a:ext cx="1128088" cy="34469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6381DB-4CA6-4AF5-954D-A1A998E0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071" y="6450219"/>
              <a:ext cx="805419" cy="233571"/>
            </a:xfrm>
            <a:prstGeom prst="rect">
              <a:avLst/>
            </a:prstGeom>
          </p:spPr>
        </p:pic>
      </p:grpSp>
      <p:sp>
        <p:nvSpPr>
          <p:cNvPr id="44" name="Rekognition">
            <a:extLst>
              <a:ext uri="{FF2B5EF4-FFF2-40B4-BE49-F238E27FC236}">
                <a16:creationId xmlns:a16="http://schemas.microsoft.com/office/drawing/2014/main" id="{EBE74854-C3C1-4807-937F-AE773E28D7A5}"/>
              </a:ext>
            </a:extLst>
          </p:cNvPr>
          <p:cNvSpPr txBox="1"/>
          <p:nvPr/>
        </p:nvSpPr>
        <p:spPr>
          <a:xfrm>
            <a:off x="3497117" y="5873842"/>
            <a:ext cx="124513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Rekognition">
            <a:extLst>
              <a:ext uri="{FF2B5EF4-FFF2-40B4-BE49-F238E27FC236}">
                <a16:creationId xmlns:a16="http://schemas.microsoft.com/office/drawing/2014/main" id="{FC7508FB-D3F6-45B6-BE05-FC54C7D5FE9F}"/>
              </a:ext>
            </a:extLst>
          </p:cNvPr>
          <p:cNvSpPr txBox="1"/>
          <p:nvPr/>
        </p:nvSpPr>
        <p:spPr>
          <a:xfrm>
            <a:off x="5547087" y="5873842"/>
            <a:ext cx="105291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Interfaces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6" name="Picture 27" descr="Picture 27">
            <a:extLst>
              <a:ext uri="{FF2B5EF4-FFF2-40B4-BE49-F238E27FC236}">
                <a16:creationId xmlns:a16="http://schemas.microsoft.com/office/drawing/2014/main" id="{6EB7BF78-6700-48AD-B940-75D371FA89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439602" y="6343804"/>
            <a:ext cx="1116584" cy="2244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icture 25" descr="Picture 25">
            <a:extLst>
              <a:ext uri="{FF2B5EF4-FFF2-40B4-BE49-F238E27FC236}">
                <a16:creationId xmlns:a16="http://schemas.microsoft.com/office/drawing/2014/main" id="{C5239B2D-17CB-4F02-85B3-F49D7AE30C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582442" y="7119551"/>
            <a:ext cx="902290" cy="199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28" descr="Picture 28">
            <a:extLst>
              <a:ext uri="{FF2B5EF4-FFF2-40B4-BE49-F238E27FC236}">
                <a16:creationId xmlns:a16="http://schemas.microsoft.com/office/drawing/2014/main" id="{1E32AD17-5019-495B-BF9D-02B1D8A45F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690895" y="6719608"/>
            <a:ext cx="772168" cy="279075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kognition">
            <a:extLst>
              <a:ext uri="{FF2B5EF4-FFF2-40B4-BE49-F238E27FC236}">
                <a16:creationId xmlns:a16="http://schemas.microsoft.com/office/drawing/2014/main" id="{1EFD982E-B113-4F62-98A6-3C0BB5B931D7}"/>
              </a:ext>
            </a:extLst>
          </p:cNvPr>
          <p:cNvSpPr txBox="1"/>
          <p:nvPr/>
        </p:nvSpPr>
        <p:spPr>
          <a:xfrm>
            <a:off x="9817669" y="5873847"/>
            <a:ext cx="1454811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0" name="Graphic 2">
            <a:extLst>
              <a:ext uri="{FF2B5EF4-FFF2-40B4-BE49-F238E27FC236}">
                <a16:creationId xmlns:a16="http://schemas.microsoft.com/office/drawing/2014/main" id="{AFF0847F-B579-41A4-BF46-86D5289A3D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7643342" y="6341230"/>
            <a:ext cx="447365" cy="443626"/>
          </a:xfrm>
          <a:prstGeom prst="rect">
            <a:avLst/>
          </a:prstGeom>
        </p:spPr>
      </p:pic>
      <p:pic>
        <p:nvPicPr>
          <p:cNvPr id="51" name="Graphic 2">
            <a:extLst>
              <a:ext uri="{FF2B5EF4-FFF2-40B4-BE49-F238E27FC236}">
                <a16:creationId xmlns:a16="http://schemas.microsoft.com/office/drawing/2014/main" id="{6C847841-C795-4C7B-A0E9-24962C9847F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8724791" y="6341230"/>
            <a:ext cx="447365" cy="443626"/>
          </a:xfrm>
          <a:prstGeom prst="rect">
            <a:avLst/>
          </a:prstGeom>
        </p:spPr>
      </p:pic>
      <p:pic>
        <p:nvPicPr>
          <p:cNvPr id="52" name="Graphic 2">
            <a:extLst>
              <a:ext uri="{FF2B5EF4-FFF2-40B4-BE49-F238E27FC236}">
                <a16:creationId xmlns:a16="http://schemas.microsoft.com/office/drawing/2014/main" id="{77C669DA-9F43-4FA6-910A-2DFE1898C79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9764574" y="6341230"/>
            <a:ext cx="447365" cy="443626"/>
          </a:xfrm>
          <a:prstGeom prst="rect">
            <a:avLst/>
          </a:prstGeom>
        </p:spPr>
      </p:pic>
      <p:sp>
        <p:nvSpPr>
          <p:cNvPr id="53" name="Translate">
            <a:extLst>
              <a:ext uri="{FF2B5EF4-FFF2-40B4-BE49-F238E27FC236}">
                <a16:creationId xmlns:a16="http://schemas.microsoft.com/office/drawing/2014/main" id="{5A6C6AF8-CB31-438C-A10A-46602FC32F71}"/>
              </a:ext>
            </a:extLst>
          </p:cNvPr>
          <p:cNvSpPr txBox="1"/>
          <p:nvPr/>
        </p:nvSpPr>
        <p:spPr>
          <a:xfrm>
            <a:off x="7422778" y="6916634"/>
            <a:ext cx="912651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P3 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 P3N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4" name="Translate">
            <a:extLst>
              <a:ext uri="{FF2B5EF4-FFF2-40B4-BE49-F238E27FC236}">
                <a16:creationId xmlns:a16="http://schemas.microsoft.com/office/drawing/2014/main" id="{1CAAFC49-E4BA-42EE-BED1-C30C15A8D24E}"/>
              </a:ext>
            </a:extLst>
          </p:cNvPr>
          <p:cNvSpPr txBox="1"/>
          <p:nvPr/>
        </p:nvSpPr>
        <p:spPr>
          <a:xfrm>
            <a:off x="8502731" y="6916626"/>
            <a:ext cx="913728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C5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Translate">
            <a:extLst>
              <a:ext uri="{FF2B5EF4-FFF2-40B4-BE49-F238E27FC236}">
                <a16:creationId xmlns:a16="http://schemas.microsoft.com/office/drawing/2014/main" id="{533C8AB2-08A1-4A59-AA87-5DFBA6029B14}"/>
              </a:ext>
            </a:extLst>
          </p:cNvPr>
          <p:cNvSpPr txBox="1"/>
          <p:nvPr/>
        </p:nvSpPr>
        <p:spPr>
          <a:xfrm>
            <a:off x="9602813" y="6916626"/>
            <a:ext cx="79115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FPGAs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Translate">
            <a:extLst>
              <a:ext uri="{FF2B5EF4-FFF2-40B4-BE49-F238E27FC236}">
                <a16:creationId xmlns:a16="http://schemas.microsoft.com/office/drawing/2014/main" id="{47F57117-B467-4BAD-8C2E-6F42FFE9C3BC}"/>
              </a:ext>
            </a:extLst>
          </p:cNvPr>
          <p:cNvSpPr txBox="1"/>
          <p:nvPr/>
        </p:nvSpPr>
        <p:spPr>
          <a:xfrm>
            <a:off x="10487565" y="6916621"/>
            <a:ext cx="167223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GREENGRASS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7" name="Graphic 9">
            <a:extLst>
              <a:ext uri="{FF2B5EF4-FFF2-40B4-BE49-F238E27FC236}">
                <a16:creationId xmlns:a16="http://schemas.microsoft.com/office/drawing/2014/main" id="{003D6782-2071-49B0-A6B6-FFB736E9468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1336" b="60571" l="15385" r="86813">
                        <a14:foregroundMark x1="46563" y1="31739" x2="46563" y2="31739"/>
                        <a14:foregroundMark x1="41875" y1="45217" x2="41875" y2="45217"/>
                        <a14:foregroundMark x1="54375" y1="45217" x2="54375" y2="45217"/>
                        <a14:foregroundMark x1="65625" y1="35652" x2="65625" y2="35652"/>
                        <a14:foregroundMark x1="65625" y1="28043" x2="65625" y2="28043"/>
                      </a14:backgroundRemoval>
                    </a14:imgEffect>
                  </a14:imgLayer>
                </a14:imgProps>
              </a:ext>
            </a:extLst>
          </a:blip>
          <a:srcRect l="18242" t="12656" r="17651" b="43241"/>
          <a:stretch/>
        </p:blipFill>
        <p:spPr>
          <a:xfrm>
            <a:off x="11109208" y="6361592"/>
            <a:ext cx="447366" cy="441133"/>
          </a:xfrm>
          <a:prstGeom prst="rect">
            <a:avLst/>
          </a:prstGeom>
        </p:spPr>
      </p:pic>
      <p:sp>
        <p:nvSpPr>
          <p:cNvPr id="58" name="Translate">
            <a:extLst>
              <a:ext uri="{FF2B5EF4-FFF2-40B4-BE49-F238E27FC236}">
                <a16:creationId xmlns:a16="http://schemas.microsoft.com/office/drawing/2014/main" id="{50431FD8-BB3F-4178-8FBA-FA10DED4E1A3}"/>
              </a:ext>
            </a:extLst>
          </p:cNvPr>
          <p:cNvSpPr txBox="1"/>
          <p:nvPr/>
        </p:nvSpPr>
        <p:spPr>
          <a:xfrm>
            <a:off x="12277664" y="6917750"/>
            <a:ext cx="1437492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0" y="2289759"/>
            <a:ext cx="382392" cy="3823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71" y="2312055"/>
            <a:ext cx="317550" cy="3175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197" y="2310914"/>
            <a:ext cx="373938" cy="3739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11996242" y="6338235"/>
            <a:ext cx="2123198" cy="544909"/>
          </a:xfrm>
          <a:prstGeom prst="rect">
            <a:avLst/>
          </a:prstGeom>
        </p:spPr>
      </p:pic>
      <p:sp>
        <p:nvSpPr>
          <p:cNvPr id="63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33717" y="5085496"/>
            <a:ext cx="169069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Reinforcement learning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56535" y="4994141"/>
            <a:ext cx="3739563" cy="418576"/>
          </a:xfrm>
          <a:prstGeom prst="rect">
            <a:avLst/>
          </a:prstGeom>
        </p:spPr>
        <p:txBody>
          <a:bodyPr wrap="square" lIns="109683" tIns="54843" rIns="109683" bIns="54843">
            <a:spAutoFit/>
          </a:bodyPr>
          <a:lstStyle/>
          <a:p>
            <a:pPr defTabSz="939749" hangingPunct="0"/>
            <a:r>
              <a:rPr lang="en-US" sz="1000" kern="0" spc="112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Algorithms &amp; models </a:t>
            </a:r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(AWS MARKETPLACE </a:t>
            </a:r>
          </a:p>
          <a:p>
            <a:pPr defTabSz="939749" hangingPunct="0"/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MACHINE LEARNING)</a:t>
            </a:r>
          </a:p>
        </p:txBody>
      </p:sp>
      <p:sp>
        <p:nvSpPr>
          <p:cNvPr id="65" name="Straight Connector 90"/>
          <p:cNvSpPr/>
          <p:nvPr/>
        </p:nvSpPr>
        <p:spPr>
          <a:xfrm>
            <a:off x="8859" y="3399829"/>
            <a:ext cx="14611853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6" name="Straight Connector 89"/>
          <p:cNvSpPr/>
          <p:nvPr/>
        </p:nvSpPr>
        <p:spPr>
          <a:xfrm>
            <a:off x="11" y="5734907"/>
            <a:ext cx="14611851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4ECF272F-DA9B-4710-9B43-5C1BF5C403D6}"/>
              </a:ext>
            </a:extLst>
          </p:cNvPr>
          <p:cNvSpPr txBox="1">
            <a:spLocks/>
          </p:cNvSpPr>
          <p:nvPr/>
        </p:nvSpPr>
        <p:spPr>
          <a:xfrm>
            <a:off x="155175" y="307357"/>
            <a:ext cx="14277109" cy="873186"/>
          </a:xfrm>
          <a:prstGeom prst="rect">
            <a:avLst/>
          </a:prstGeom>
        </p:spPr>
        <p:txBody>
          <a:bodyPr vert="horz" lIns="146245" tIns="73123" rIns="146245" bIns="73123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3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There is more to SageMaker &amp; the AWS ML Stack:</a:t>
            </a:r>
          </a:p>
        </p:txBody>
      </p:sp>
    </p:spTree>
    <p:extLst>
      <p:ext uri="{BB962C8B-B14F-4D97-AF65-F5344CB8AC3E}">
        <p14:creationId xmlns:p14="http://schemas.microsoft.com/office/powerpoint/2010/main" val="1111601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0D58-6221-DF49-BC0F-DB862E0B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DAD58-0047-AA44-8231-A1021CBDAF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0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50739"/>
            <a:ext cx="7210170" cy="3008427"/>
          </a:xfrm>
        </p:spPr>
        <p:txBody>
          <a:bodyPr/>
          <a:lstStyle/>
          <a:p>
            <a:pPr algn="ctr"/>
            <a:r>
              <a:rPr lang="en-US" dirty="0"/>
              <a:t>Getting Started on the Workshop</a:t>
            </a:r>
          </a:p>
        </p:txBody>
      </p:sp>
    </p:spTree>
    <p:extLst>
      <p:ext uri="{BB962C8B-B14F-4D97-AF65-F5344CB8AC3E}">
        <p14:creationId xmlns:p14="http://schemas.microsoft.com/office/powerpoint/2010/main" val="2324948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Lab Module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endParaRPr lang="en-US" sz="1300" dirty="0"/>
          </a:p>
          <a:p>
            <a:r>
              <a:rPr lang="en-US" sz="2600" dirty="0">
                <a:latin typeface="Amazon Ember"/>
                <a:cs typeface="Amazon Ember"/>
              </a:rPr>
              <a:t>We’ll cover 3 fundamental categories of ML in SageMaker:  working with structured data, computer vision, and natural language processing.  </a:t>
            </a:r>
          </a:p>
          <a:p>
            <a:endParaRPr lang="en-US" sz="1400" dirty="0">
              <a:latin typeface="Amazon Ember"/>
              <a:cs typeface="Amazon Ember"/>
            </a:endParaRPr>
          </a:p>
          <a:p>
            <a:r>
              <a:rPr lang="en-US" sz="2600" dirty="0">
                <a:latin typeface="Amazon Ember"/>
                <a:cs typeface="Amazon Ember"/>
              </a:rPr>
              <a:t>All labs/modules are independent and can be completed in any order, EXCEPT the Extra Credit module.  However, we recommend starting with the first module.  </a:t>
            </a:r>
          </a:p>
          <a:p>
            <a:endParaRPr lang="en-US" sz="24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Structured Data Use Case </a:t>
            </a:r>
            <a:r>
              <a:rPr lang="mr-IN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 Videogame Sales</a:t>
            </a: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Computer Vision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Image Classification</a:t>
            </a:r>
            <a:endParaRPr lang="en-US" sz="2600" dirty="0"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NLP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Sentiment Analysis</a:t>
            </a:r>
            <a:endParaRPr lang="en-US" sz="2600" dirty="0"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Extra Credit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Videogame Sales Using Scripts, the CLI and Console</a:t>
            </a:r>
            <a:r>
              <a:rPr lang="en-US" sz="2600" dirty="0">
                <a:latin typeface="Amazon Ember"/>
                <a:cs typeface="Amazon Ember"/>
              </a:rPr>
              <a:t>:  while the above modules use Jupyter notebooks, this module shows other ways to use SageMaker.</a:t>
            </a:r>
          </a:p>
        </p:txBody>
      </p:sp>
    </p:spTree>
    <p:extLst>
      <p:ext uri="{BB962C8B-B14F-4D97-AF65-F5344CB8AC3E}">
        <p14:creationId xmlns:p14="http://schemas.microsoft.com/office/powerpoint/2010/main" val="11424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Setup for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0155" y="1162565"/>
            <a:ext cx="13128486" cy="6237302"/>
          </a:xfrm>
          <a:prstGeom prst="rect">
            <a:avLst/>
          </a:prstGeom>
        </p:spPr>
        <p:txBody>
          <a:bodyPr/>
          <a:lstStyle/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1.  Go to this link and review the prerequisites:  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	https://github.com/awslabs/amazon-sagemaker-workshop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 </a:t>
            </a:r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2.  Go to the </a:t>
            </a:r>
            <a:r>
              <a:rPr lang="en-US" sz="3200" i="1" dirty="0"/>
              <a:t>Introduction to SageMaker </a:t>
            </a:r>
            <a:r>
              <a:rPr lang="en-US" sz="3200" dirty="0"/>
              <a:t>workshop.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3.  Complete the preliminaries, including downloading the repository.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 dirty="0"/>
              <a:t>4.  Follow all steps through “</a:t>
            </a:r>
            <a:r>
              <a:rPr lang="en-US" sz="3200" i="1" dirty="0"/>
              <a:t>Creating a Notebook Instance</a:t>
            </a:r>
            <a:r>
              <a:rPr lang="en-US" sz="3200" dirty="0"/>
              <a:t>.”</a:t>
            </a:r>
          </a:p>
          <a:p>
            <a:pPr defTabSz="914400">
              <a:spcBef>
                <a:spcPts val="0"/>
              </a:spcBef>
              <a:defRPr/>
            </a:pPr>
            <a:endParaRPr lang="en-US" sz="3200" dirty="0"/>
          </a:p>
          <a:p>
            <a:pPr defTabSz="914400">
              <a:spcBef>
                <a:spcPts val="0"/>
              </a:spcBef>
              <a:defRPr/>
            </a:pPr>
            <a:r>
              <a:rPr lang="en-US" sz="3200"/>
              <a:t>5.  Continue </a:t>
            </a:r>
            <a:r>
              <a:rPr lang="en-US" sz="3200" dirty="0"/>
              <a:t>on through the use case modules.</a:t>
            </a:r>
          </a:p>
        </p:txBody>
      </p:sp>
    </p:spTree>
    <p:extLst>
      <p:ext uri="{BB962C8B-B14F-4D97-AF65-F5344CB8AC3E}">
        <p14:creationId xmlns:p14="http://schemas.microsoft.com/office/powerpoint/2010/main" val="179676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E8B7-9E8B-6E4D-A44D-450D8443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2481329"/>
            <a:ext cx="12435840" cy="163449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36046-24A4-D44C-8402-C354633565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706" y="4114815"/>
            <a:ext cx="8476828" cy="693419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>
                <a:latin typeface="Amazon Ember"/>
                <a:cs typeface="Amazon Ember"/>
              </a:rPr>
              <a:t>https://</a:t>
            </a:r>
            <a:r>
              <a:rPr lang="en-US" sz="2800" dirty="0" err="1">
                <a:latin typeface="Amazon Ember"/>
                <a:cs typeface="Amazon Ember"/>
              </a:rPr>
              <a:t>github.com</a:t>
            </a:r>
            <a:r>
              <a:rPr lang="en-US" sz="2800" dirty="0">
                <a:latin typeface="Amazon Ember"/>
                <a:cs typeface="Amazon Ember"/>
              </a:rPr>
              <a:t>/</a:t>
            </a:r>
            <a:r>
              <a:rPr lang="en-US" sz="2800" dirty="0" err="1">
                <a:latin typeface="Amazon Ember"/>
                <a:cs typeface="Amazon Ember"/>
              </a:rPr>
              <a:t>awslabs</a:t>
            </a:r>
            <a:r>
              <a:rPr lang="en-US" sz="2800" dirty="0">
                <a:latin typeface="Amazon Ember"/>
                <a:cs typeface="Amazon Ember"/>
              </a:rPr>
              <a:t>/amazon-</a:t>
            </a:r>
            <a:r>
              <a:rPr lang="en-US" sz="2800" dirty="0" err="1">
                <a:latin typeface="Amazon Ember"/>
                <a:cs typeface="Amazon Ember"/>
              </a:rPr>
              <a:t>sagemaker</a:t>
            </a:r>
            <a:r>
              <a:rPr lang="en-US" sz="2800" dirty="0">
                <a:latin typeface="Amazon Ember"/>
                <a:cs typeface="Amazon Ember"/>
              </a:rPr>
              <a:t>-workshop</a:t>
            </a:r>
          </a:p>
          <a:p>
            <a:endParaRPr lang="en-US" sz="20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95381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Agenda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SageMaker overview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 &amp; 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Setup for Workshop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Hands-on Workshop modules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19" y="3150723"/>
            <a:ext cx="8045198" cy="2625654"/>
          </a:xfrm>
        </p:spPr>
        <p:txBody>
          <a:bodyPr/>
          <a:lstStyle/>
          <a:p>
            <a:pPr algn="ctr"/>
            <a:r>
              <a:rPr lang="en-US" sz="6100" dirty="0"/>
              <a:t>Amazon SageMaker overview</a:t>
            </a:r>
          </a:p>
        </p:txBody>
      </p:sp>
    </p:spTree>
    <p:extLst>
      <p:ext uri="{BB962C8B-B14F-4D97-AF65-F5344CB8AC3E}">
        <p14:creationId xmlns:p14="http://schemas.microsoft.com/office/powerpoint/2010/main" val="253838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br>
              <a:rPr lang="en-US" sz="4500" dirty="0"/>
            </a:br>
            <a:endParaRPr lang="en-US" sz="45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696450" y="3183970"/>
            <a:ext cx="9011352" cy="361893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4000" b="1" dirty="0">
                <a:solidFill>
                  <a:schemeClr val="tx1"/>
                </a:solidFill>
                <a:latin typeface="+mn-lt"/>
              </a:rPr>
              <a:t>Amazon SageMaker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A managed service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that provides 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the quickest and easiest way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for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data scientists and developers to get 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b="1" dirty="0">
                <a:solidFill>
                  <a:srgbClr val="FF9900"/>
                </a:solidFill>
                <a:latin typeface="+mn-lt"/>
              </a:rPr>
              <a:t>ML models from idea to production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7" name="Picture 6" descr="ic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50" y="904735"/>
            <a:ext cx="3932112" cy="21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571773-E326-1047-BFC9-3AC2805097F4}"/>
              </a:ext>
            </a:extLst>
          </p:cNvPr>
          <p:cNvSpPr/>
          <p:nvPr/>
        </p:nvSpPr>
        <p:spPr>
          <a:xfrm>
            <a:off x="5113323" y="4481960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Amazon’s fast, scalable algorithms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9D1B39-0F38-334C-B2E4-04556ADDDDC7}"/>
              </a:ext>
            </a:extLst>
          </p:cNvPr>
          <p:cNvSpPr/>
          <p:nvPr/>
        </p:nvSpPr>
        <p:spPr>
          <a:xfrm>
            <a:off x="5113323" y="5202848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script for ML frameworks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5EEDFB-16C2-9D42-B6DD-8450DB105E0E}"/>
              </a:ext>
            </a:extLst>
          </p:cNvPr>
          <p:cNvSpPr/>
          <p:nvPr/>
        </p:nvSpPr>
        <p:spPr>
          <a:xfrm>
            <a:off x="5113323" y="5923736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algorithm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A9AF9F-8C21-B243-BB68-56354316F8F1}"/>
              </a:ext>
            </a:extLst>
          </p:cNvPr>
          <p:cNvSpPr/>
          <p:nvPr/>
        </p:nvSpPr>
        <p:spPr>
          <a:xfrm>
            <a:off x="570584" y="6644624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Automatic Model Tuning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25C02-668B-CF49-B0D1-2645BCCF5E9A}"/>
              </a:ext>
            </a:extLst>
          </p:cNvPr>
          <p:cNvSpPr/>
          <p:nvPr/>
        </p:nvSpPr>
        <p:spPr>
          <a:xfrm>
            <a:off x="57058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UX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72C6AB-910A-6D40-A046-0079D41A16C1}"/>
              </a:ext>
            </a:extLst>
          </p:cNvPr>
          <p:cNvSpPr/>
          <p:nvPr/>
        </p:nvSpPr>
        <p:spPr>
          <a:xfrm>
            <a:off x="965606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Hosting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3C28F7-348D-CE4B-9EBC-5C06A645BF3C}"/>
              </a:ext>
            </a:extLst>
          </p:cNvPr>
          <p:cNvSpPr/>
          <p:nvPr/>
        </p:nvSpPr>
        <p:spPr>
          <a:xfrm>
            <a:off x="5113323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Training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181E41-FC67-ED42-A4CE-6EEC0DF7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2" y="1429218"/>
            <a:ext cx="4098614" cy="245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425ADA-3FB5-9A4A-ABE2-C3DA0374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96" y="1429218"/>
            <a:ext cx="4098614" cy="245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319BE9-F192-B749-81A2-06C3C312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645" y="1429215"/>
            <a:ext cx="4098614" cy="2459170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:a16="http://schemas.microsoft.com/office/drawing/2014/main" id="{E65E7CE7-106E-064B-8DEF-910ADFB7B57F}"/>
              </a:ext>
            </a:extLst>
          </p:cNvPr>
          <p:cNvSpPr txBox="1">
            <a:spLocks/>
          </p:cNvSpPr>
          <p:nvPr/>
        </p:nvSpPr>
        <p:spPr>
          <a:xfrm>
            <a:off x="553651" y="234222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545B64">
                    <a:lumMod val="50000"/>
                  </a:srgbClr>
                </a:solidFill>
              </a:rPr>
              <a:t>Components of Amazon SageMaker used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349981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4"/>
    </mc:Choice>
    <mc:Fallback xmlns="">
      <p:transition spd="slow" advTm="361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Amazon SageMaker is Modular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545311" y="1645967"/>
            <a:ext cx="13407765" cy="541071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mazon Ember"/>
                <a:cs typeface="Amazon Ember"/>
              </a:rPr>
              <a:t>Examples of adapting SageMaker to your workflow: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UX</a:t>
            </a:r>
            <a:r>
              <a:rPr lang="en-US" dirty="0">
                <a:latin typeface="Amazon Ember"/>
                <a:cs typeface="Amazon Ember"/>
              </a:rPr>
              <a:t>:  Using a SageMaker notebook is convenient, but not necessary.  Perhaps you prefer RStudio running on EC2 instead; that’s fine!  Or scripts, or CLI . . . 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Training</a:t>
            </a:r>
            <a:r>
              <a:rPr lang="en-US" dirty="0">
                <a:latin typeface="Amazon Ember"/>
                <a:cs typeface="Amazon Ember"/>
              </a:rPr>
              <a:t>:  SageMaker automates setting up and launching training clusters, but you can continue using your own training cluster.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r>
              <a:rPr lang="en-US" dirty="0">
                <a:latin typeface="Amazon Ember"/>
                <a:cs typeface="Amazon Ember"/>
              </a:rPr>
              <a:t>	You also can take a SageMaker-trained model elsewhere. . . . 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Hosting</a:t>
            </a:r>
            <a:r>
              <a:rPr lang="en-US" dirty="0">
                <a:latin typeface="Amazon Ember"/>
                <a:cs typeface="Amazon Ember"/>
              </a:rPr>
              <a:t>:  if you’re using your own training cluster, you can bring your model trained there into SageMaker hosting.</a:t>
            </a:r>
          </a:p>
        </p:txBody>
      </p:sp>
    </p:spTree>
    <p:extLst>
      <p:ext uri="{BB962C8B-B14F-4D97-AF65-F5344CB8AC3E}">
        <p14:creationId xmlns:p14="http://schemas.microsoft.com/office/powerpoint/2010/main" val="402354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083387" y="5377856"/>
            <a:ext cx="3116275" cy="20558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… or Apache Spark through EMR and the SageMaker Spark SDK...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3649" y="1664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UX Choices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05" y="2876798"/>
            <a:ext cx="1953842" cy="1040357"/>
          </a:xfrm>
          <a:prstGeom prst="rect">
            <a:avLst/>
          </a:prstGeom>
        </p:spPr>
      </p:pic>
      <p:pic>
        <p:nvPicPr>
          <p:cNvPr id="13" name="Picture Placeholder 11">
            <a:extLst>
              <a:ext uri="{FF2B5EF4-FFF2-40B4-BE49-F238E27FC236}">
                <a16:creationId xmlns:a16="http://schemas.microsoft.com/office/drawing/2014/main" id="{92609D3D-7A1B-6942-AD7C-75128E95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07368" y="1999762"/>
            <a:ext cx="2794406" cy="2794406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58E39E2-0231-8B42-A0AE-2351E4EBF8C4}"/>
              </a:ext>
            </a:extLst>
          </p:cNvPr>
          <p:cNvSpPr txBox="1">
            <a:spLocks/>
          </p:cNvSpPr>
          <p:nvPr/>
        </p:nvSpPr>
        <p:spPr>
          <a:xfrm>
            <a:off x="651864" y="5377857"/>
            <a:ext cx="3116275" cy="131081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Use SageMaker‘s hosted Notebook Instances...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FD2E8AF-6B82-4D44-97C2-B3A97E677593}"/>
              </a:ext>
            </a:extLst>
          </p:cNvPr>
          <p:cNvSpPr txBox="1">
            <a:spLocks/>
          </p:cNvSpPr>
          <p:nvPr/>
        </p:nvSpPr>
        <p:spPr>
          <a:xfrm>
            <a:off x="7514912" y="5377857"/>
            <a:ext cx="3116275" cy="168334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SageMaker‘s Console for a point and click experience...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71B011E-4FA0-6142-8260-29888E2EAD26}"/>
              </a:ext>
            </a:extLst>
          </p:cNvPr>
          <p:cNvSpPr txBox="1">
            <a:spLocks/>
          </p:cNvSpPr>
          <p:nvPr/>
        </p:nvSpPr>
        <p:spPr>
          <a:xfrm>
            <a:off x="10946435" y="5377857"/>
            <a:ext cx="3116275" cy="13446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your own device (EC2, laptop, etc.)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77B6AD-2030-D045-948B-1E591553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981" y="968517"/>
            <a:ext cx="2790819" cy="3914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031E0-7CD8-3B4F-A49A-D74E23793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1" y="2057965"/>
            <a:ext cx="2982416" cy="29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75"/>
    </mc:Choice>
    <mc:Fallback xmlns="">
      <p:transition spd="slow" advTm="497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0"/>
          <p:cNvSpPr txBox="1">
            <a:spLocks/>
          </p:cNvSpPr>
          <p:nvPr/>
        </p:nvSpPr>
        <p:spPr>
          <a:xfrm>
            <a:off x="789288" y="5778158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Zero setup</a:t>
            </a:r>
          </a:p>
        </p:txBody>
      </p:sp>
      <p:pic>
        <p:nvPicPr>
          <p:cNvPr id="7" name="Picture Placeholder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36" y="2637133"/>
            <a:ext cx="2794406" cy="2794406"/>
          </a:xfrm>
          <a:prstGeom prst="rect">
            <a:avLst/>
          </a:prstGeom>
        </p:spPr>
      </p:pic>
      <p:sp>
        <p:nvSpPr>
          <p:cNvPr id="9" name="Title 18"/>
          <p:cNvSpPr txBox="1">
            <a:spLocks/>
          </p:cNvSpPr>
          <p:nvPr/>
        </p:nvSpPr>
        <p:spPr>
          <a:xfrm>
            <a:off x="299651" y="234221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000000"/>
                </a:solidFill>
              </a:rPr>
              <a:t>Training</a:t>
            </a:r>
            <a:r>
              <a:rPr lang="en-US" sz="3700" dirty="0">
                <a:solidFill>
                  <a:srgbClr val="000000"/>
                </a:solidFill>
              </a:rPr>
              <a:t>: Automated Hardware/Cluster Management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069FA15-99CA-5740-8192-2DBE40BE9479}"/>
              </a:ext>
            </a:extLst>
          </p:cNvPr>
          <p:cNvSpPr txBox="1">
            <a:spLocks/>
          </p:cNvSpPr>
          <p:nvPr/>
        </p:nvSpPr>
        <p:spPr>
          <a:xfrm>
            <a:off x="3996004" y="5778159"/>
            <a:ext cx="3114110" cy="17063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Support for streaming datasets + distributed compute</a:t>
            </a:r>
          </a:p>
        </p:txBody>
      </p:sp>
      <p:pic>
        <p:nvPicPr>
          <p:cNvPr id="25" name="Picture Placeholder 2">
            <a:extLst>
              <a:ext uri="{FF2B5EF4-FFF2-40B4-BE49-F238E27FC236}">
                <a16:creationId xmlns:a16="http://schemas.microsoft.com/office/drawing/2014/main" id="{5687A206-D767-B442-8993-B2BE1DC3A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95" y="2637133"/>
            <a:ext cx="2794406" cy="2794406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E017357-4B82-C54A-B4E6-B2EAEAE9F551}"/>
              </a:ext>
            </a:extLst>
          </p:cNvPr>
          <p:cNvSpPr txBox="1">
            <a:spLocks/>
          </p:cNvSpPr>
          <p:nvPr/>
        </p:nvSpPr>
        <p:spPr>
          <a:xfrm>
            <a:off x="7237528" y="5771827"/>
            <a:ext cx="3116275" cy="17296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Docker / ECR under the hood (but you don’t need to touch it)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A4963B-94C7-AB4E-9CDC-8A5CF044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765" y="2992735"/>
            <a:ext cx="2670819" cy="1992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A28DE6-0C8B-B14B-914B-C8019417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96" y="2498284"/>
            <a:ext cx="2780942" cy="2780942"/>
          </a:xfrm>
          <a:prstGeom prst="rect">
            <a:avLst/>
          </a:prstGeom>
        </p:spPr>
      </p:pic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340A21C-DE99-D14E-97D2-079215BC4DE3}"/>
              </a:ext>
            </a:extLst>
          </p:cNvPr>
          <p:cNvSpPr txBox="1">
            <a:spLocks/>
          </p:cNvSpPr>
          <p:nvPr/>
        </p:nvSpPr>
        <p:spPr>
          <a:xfrm>
            <a:off x="10372178" y="5771831"/>
            <a:ext cx="3588882" cy="16788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Deploy trained models locally, to SageMaker, or to edge devices such as DeepLens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052E-37AA-4744-8307-77CC9254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6078" y="1173857"/>
            <a:ext cx="2334768" cy="10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6"/>
    </mc:Choice>
    <mc:Fallback xmlns="">
      <p:transition spd="slow" advTm="536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06" y="178052"/>
            <a:ext cx="13128486" cy="873186"/>
          </a:xfrm>
        </p:spPr>
        <p:txBody>
          <a:bodyPr/>
          <a:lstStyle/>
          <a:p>
            <a:r>
              <a:rPr lang="en-US" sz="4000" dirty="0">
                <a:solidFill>
                  <a:srgbClr val="191919"/>
                </a:solidFill>
              </a:rPr>
              <a:t>Training</a:t>
            </a:r>
            <a:r>
              <a:rPr lang="en-US" sz="4000" b="0" dirty="0">
                <a:solidFill>
                  <a:srgbClr val="191919"/>
                </a:solidFill>
              </a:rPr>
              <a:t>:  Built-in Algorithms for Web Scale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1918" y="1094151"/>
            <a:ext cx="4537342" cy="4333494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“General Purpose”: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latin typeface="Amazon Ember Light"/>
                <a:cs typeface="Amazon Ember Light"/>
              </a:rPr>
              <a:t>Factorization Machines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K-Means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K-NN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Linear Learner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Object2Vec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PCA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XGBoost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14054" y="1094151"/>
            <a:ext cx="4103850" cy="3594830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NLP:  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LDA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 Light"/>
                <a:cs typeface="Amazon Ember Light"/>
              </a:rPr>
              <a:t>Neural Topic Model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Seq2Seq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BlazingText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4465" y="1094152"/>
            <a:ext cx="5096942" cy="3102387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Computer Vision:</a:t>
            </a:r>
          </a:p>
          <a:p>
            <a:endParaRPr lang="en-US" sz="16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Object Detection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Semantic Segmentation</a:t>
            </a:r>
          </a:p>
          <a:p>
            <a:endParaRPr lang="en-US" sz="4500" dirty="0">
              <a:latin typeface="Amazon Ember Light"/>
              <a:cs typeface="Amazon Embe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880" y="6911626"/>
            <a:ext cx="8500531" cy="640176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200" i="1" dirty="0">
                <a:solidFill>
                  <a:srgbClr val="005E8D"/>
                </a:solidFill>
                <a:latin typeface="Amazon Ember Light"/>
                <a:cs typeface="Amazon Ember Light"/>
              </a:rPr>
              <a:t>Algorithms in blue font are neural net-based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5263" y="4057800"/>
            <a:ext cx="4401877" cy="2363725"/>
          </a:xfrm>
          <a:prstGeom prst="rect">
            <a:avLst/>
          </a:prstGeom>
          <a:noFill/>
        </p:spPr>
        <p:txBody>
          <a:bodyPr wrap="square" lIns="146304" tIns="73152" rIns="146304" bIns="73152" rtlCol="0">
            <a:spAutoFit/>
          </a:bodyPr>
          <a:lstStyle/>
          <a:p>
            <a:r>
              <a:rPr lang="en-US" sz="3500" dirty="0">
                <a:latin typeface="Amazon Ember"/>
                <a:cs typeface="Amazon Ember"/>
              </a:rPr>
              <a:t>Application Specific:</a:t>
            </a:r>
          </a:p>
          <a:p>
            <a:endParaRPr lang="en-US" sz="1300" dirty="0">
              <a:latin typeface="Amazon Ember Light"/>
              <a:cs typeface="Amazon Ember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DeepAR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5E8D"/>
                </a:solidFill>
                <a:latin typeface="Amazon Ember Light"/>
                <a:cs typeface="Amazon Ember Light"/>
              </a:rPr>
              <a:t>IP Insights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Amazon Ember Light"/>
                <a:cs typeface="Amazon Ember Light"/>
              </a:rPr>
              <a:t>Random Cut Forest</a:t>
            </a:r>
          </a:p>
        </p:txBody>
      </p:sp>
    </p:spTree>
    <p:extLst>
      <p:ext uri="{BB962C8B-B14F-4D97-AF65-F5344CB8AC3E}">
        <p14:creationId xmlns:p14="http://schemas.microsoft.com/office/powerpoint/2010/main" val="14258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2"/>
    </mc:Choice>
    <mc:Fallback xmlns="">
      <p:transition spd="slow" advTm="38712"/>
    </mc:Fallback>
  </mc:AlternateContent>
</p:sld>
</file>

<file path=ppt/theme/theme1.xml><?xml version="1.0" encoding="utf-8"?>
<a:theme xmlns:a="http://schemas.openxmlformats.org/drawingml/2006/main" name="DeckTemplate-AWS">
  <a:themeElements>
    <a:clrScheme name="Custom 13">
      <a:dk1>
        <a:srgbClr val="000000"/>
      </a:dk1>
      <a:lt1>
        <a:srgbClr val="FFFFFF"/>
      </a:lt1>
      <a:dk2>
        <a:srgbClr val="232F3E"/>
      </a:dk2>
      <a:lt2>
        <a:srgbClr val="F2F3F3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1E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solidFill>
              <a:schemeClr val="tx2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2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9417</TotalTime>
  <Words>609</Words>
  <Application>Microsoft Macintosh PowerPoint</Application>
  <PresentationFormat>Custom</PresentationFormat>
  <Paragraphs>165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Microsoft YaHei</vt:lpstr>
      <vt:lpstr>Amazon Ember</vt:lpstr>
      <vt:lpstr>Amazon Ember Cd</vt:lpstr>
      <vt:lpstr>Amazon Ember Light</vt:lpstr>
      <vt:lpstr>Amazon Ember Regular</vt:lpstr>
      <vt:lpstr>Arial</vt:lpstr>
      <vt:lpstr>Calibri</vt:lpstr>
      <vt:lpstr>Consolas</vt:lpstr>
      <vt:lpstr>Lucida Console</vt:lpstr>
      <vt:lpstr>Times New Roman</vt:lpstr>
      <vt:lpstr>DeckTemplate-AWS</vt:lpstr>
      <vt:lpstr>1_DeckTemplate-AWS</vt:lpstr>
      <vt:lpstr>2_DeckTemplate-AWS</vt:lpstr>
      <vt:lpstr>PowerPoint Presentation</vt:lpstr>
      <vt:lpstr>Agenda </vt:lpstr>
      <vt:lpstr>Amazon SageMaker overview</vt:lpstr>
      <vt:lpstr> </vt:lpstr>
      <vt:lpstr>PowerPoint Presentation</vt:lpstr>
      <vt:lpstr>Amazon SageMaker is Modular </vt:lpstr>
      <vt:lpstr>PowerPoint Presentation</vt:lpstr>
      <vt:lpstr>PowerPoint Presentation</vt:lpstr>
      <vt:lpstr>Training:  Built-in Algorithms for Web Scale</vt:lpstr>
      <vt:lpstr>PowerPoint Presentation</vt:lpstr>
      <vt:lpstr>PowerPoint Presentation</vt:lpstr>
      <vt:lpstr>PowerPoint Presentation</vt:lpstr>
      <vt:lpstr>PowerPoint Presentation</vt:lpstr>
      <vt:lpstr>Q&amp;A</vt:lpstr>
      <vt:lpstr>Getting Started on the Workshop</vt:lpstr>
      <vt:lpstr>Lab Module Details</vt:lpstr>
      <vt:lpstr>Setup for the Workshop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166</cp:revision>
  <dcterms:created xsi:type="dcterms:W3CDTF">2016-06-17T18:22:10Z</dcterms:created>
  <dcterms:modified xsi:type="dcterms:W3CDTF">2019-04-06T02:23:48Z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